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E5C4108-8D39-45F1-95A7-1569296F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33" y="1450478"/>
            <a:ext cx="6597650" cy="45077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BE4576-0422-AD55-9085-B853DAF7C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173"/>
          <a:stretch/>
        </p:blipFill>
        <p:spPr>
          <a:xfrm>
            <a:off x="7218362" y="1876048"/>
            <a:ext cx="4041941" cy="4619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F05A99-474D-05AC-218D-D0A3D568B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35" y="2426535"/>
            <a:ext cx="1887538" cy="89014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2187733-C1ED-F25F-F982-5EFE5255F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362" y="3541320"/>
            <a:ext cx="1382287" cy="468018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390A5F4-5C90-88BA-A97D-31A48A97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554838A9-5A43-6BB4-4440-598D3F2E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77268F-FA6A-246A-1390-149CA5955ABD}"/>
              </a:ext>
            </a:extLst>
          </p:cNvPr>
          <p:cNvSpPr txBox="1"/>
          <p:nvPr/>
        </p:nvSpPr>
        <p:spPr>
          <a:xfrm>
            <a:off x="11382227" y="1814791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</a:t>
            </a:r>
            <a:r>
              <a:rPr lang="en-US" altLang="zh-TW" sz="28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(l)</a:t>
            </a:r>
            <a:endParaRPr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B331A2-7EAF-3637-BBE0-8D7CE890E904}"/>
              </a:ext>
            </a:extLst>
          </p:cNvPr>
          <p:cNvSpPr txBox="1"/>
          <p:nvPr/>
        </p:nvSpPr>
        <p:spPr>
          <a:xfrm>
            <a:off x="11382227" y="2609998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-(2)</a:t>
            </a:r>
            <a:endParaRPr lang="zh-TW" altLang="en-US" sz="2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6BCAA09-01FE-FC02-684A-46F30330126B}"/>
              </a:ext>
            </a:extLst>
          </p:cNvPr>
          <p:cNvSpPr txBox="1"/>
          <p:nvPr/>
        </p:nvSpPr>
        <p:spPr>
          <a:xfrm>
            <a:off x="11382227" y="3597922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-(3)</a:t>
            </a:r>
            <a:endParaRPr lang="zh-TW" altLang="en-US" sz="2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50B9BE-83FD-D4D5-4C08-DF21ECCE3505}"/>
              </a:ext>
            </a:extLst>
          </p:cNvPr>
          <p:cNvSpPr txBox="1"/>
          <p:nvPr/>
        </p:nvSpPr>
        <p:spPr>
          <a:xfrm>
            <a:off x="838200" y="68103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+mj-lt"/>
                <a:ea typeface="+mj-ea"/>
                <a:cs typeface="+mj-cs"/>
              </a:rPr>
              <a:t>瞬心向量法</a:t>
            </a:r>
          </a:p>
        </p:txBody>
      </p:sp>
    </p:spTree>
    <p:extLst>
      <p:ext uri="{BB962C8B-B14F-4D97-AF65-F5344CB8AC3E}">
        <p14:creationId xmlns:p14="http://schemas.microsoft.com/office/powerpoint/2010/main" val="268970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52AB05-5262-7C61-3900-2E9D69A9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58" y="1416367"/>
            <a:ext cx="6355080" cy="28956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0BBFD2-33B3-8CA9-F68F-1CBBECA8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367033"/>
            <a:ext cx="7467600" cy="1581150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86B343E-D259-1844-2142-FD6B0D6F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40AFA0FA-82F4-2A84-AFDD-A2589A999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791141-151B-A7D2-78D0-1B86031B76E9}"/>
              </a:ext>
            </a:extLst>
          </p:cNvPr>
          <p:cNvSpPr txBox="1"/>
          <p:nvPr/>
        </p:nvSpPr>
        <p:spPr>
          <a:xfrm>
            <a:off x="10502868" y="4405713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-(4)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84CAE0-0058-CCC5-8D9C-D46BB18F6214}"/>
              </a:ext>
            </a:extLst>
          </p:cNvPr>
          <p:cNvSpPr txBox="1"/>
          <p:nvPr/>
        </p:nvSpPr>
        <p:spPr>
          <a:xfrm>
            <a:off x="10502868" y="5053634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-(5)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6B18FD-9D0D-9ECF-8F8F-09BCE86C8609}"/>
              </a:ext>
            </a:extLst>
          </p:cNvPr>
          <p:cNvSpPr txBox="1"/>
          <p:nvPr/>
        </p:nvSpPr>
        <p:spPr>
          <a:xfrm>
            <a:off x="838200" y="68103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+mj-lt"/>
                <a:ea typeface="+mj-ea"/>
                <a:cs typeface="+mj-cs"/>
              </a:rPr>
              <a:t>瞬心向量法</a:t>
            </a:r>
          </a:p>
        </p:txBody>
      </p:sp>
    </p:spTree>
    <p:extLst>
      <p:ext uri="{BB962C8B-B14F-4D97-AF65-F5344CB8AC3E}">
        <p14:creationId xmlns:p14="http://schemas.microsoft.com/office/powerpoint/2010/main" val="384612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95530E-5308-AA12-F7E7-3BC62BCD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座標轉換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A2B43D3-631F-770B-FD87-84898F859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0225" y="3734594"/>
            <a:ext cx="971550" cy="533400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329229-DD62-A65F-5488-C0CAEB09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55" y="1729581"/>
            <a:ext cx="5800725" cy="40100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0D3B08-76DA-D1DA-9044-289652CE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580" y="2372123"/>
            <a:ext cx="1092271" cy="5996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7E4C069-DAE9-3F87-F92B-20517C66E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851" y="2393801"/>
            <a:ext cx="2297559" cy="54582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9B842F4-B754-CF15-2F85-6D5ED875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BC5A02F3-874D-BE0F-38A2-D8F41B74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FF65D87-47A3-B24B-9FD1-613F72D03DBA}"/>
              </a:ext>
            </a:extLst>
          </p:cNvPr>
          <p:cNvSpPr txBox="1"/>
          <p:nvPr/>
        </p:nvSpPr>
        <p:spPr>
          <a:xfrm>
            <a:off x="10661586" y="2356248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-(6)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906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6BC78-C82C-0AE3-CD98-87733B2D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座標轉換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203113-ECD9-550C-DA6E-AF7861BE9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661E2-FBFC-2619-0ECC-EB675134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718064"/>
            <a:ext cx="7959090" cy="4256602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BC75A4-1A45-9077-56C2-B8940BF4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324E95DE-5EB7-6540-DF25-0E0B598B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C7FC5E-A983-80AD-EC6F-5D37354FD742}"/>
              </a:ext>
            </a:extLst>
          </p:cNvPr>
          <p:cNvSpPr txBox="1"/>
          <p:nvPr/>
        </p:nvSpPr>
        <p:spPr>
          <a:xfrm>
            <a:off x="10852973" y="2408382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-(7)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AA1604-7861-74F9-B912-20289A0B51AC}"/>
              </a:ext>
            </a:extLst>
          </p:cNvPr>
          <p:cNvSpPr txBox="1"/>
          <p:nvPr/>
        </p:nvSpPr>
        <p:spPr>
          <a:xfrm>
            <a:off x="10852973" y="4412829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-(8)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CA2583B-873A-0AC4-1C88-A8391AC137BF}"/>
              </a:ext>
            </a:extLst>
          </p:cNvPr>
          <p:cNvSpPr txBox="1"/>
          <p:nvPr/>
        </p:nvSpPr>
        <p:spPr>
          <a:xfrm>
            <a:off x="10870278" y="5449735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-(9)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010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1D1016-677A-2D6C-B234-3B6CF99B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EB7D4A-C590-DDD9-DDC8-8407083F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F9AF81-8075-8349-6663-019BC084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65" y="1628906"/>
            <a:ext cx="8210070" cy="21129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41EF207-5AB4-E239-2DF6-AE06255F5255}"/>
              </a:ext>
            </a:extLst>
          </p:cNvPr>
          <p:cNvSpPr txBox="1"/>
          <p:nvPr/>
        </p:nvSpPr>
        <p:spPr>
          <a:xfrm>
            <a:off x="10670230" y="2447480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-(10)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A89AB7B-7CD6-E4FA-667A-BBDD6C23C405}"/>
              </a:ext>
            </a:extLst>
          </p:cNvPr>
          <p:cNvSpPr txBox="1"/>
          <p:nvPr/>
        </p:nvSpPr>
        <p:spPr>
          <a:xfrm>
            <a:off x="10670230" y="3966764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-(2)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A8CEA06-8D50-B05C-FBAA-5AB0A285387C}"/>
                  </a:ext>
                </a:extLst>
              </p:cNvPr>
              <p:cNvSpPr txBox="1"/>
              <p:nvPr/>
            </p:nvSpPr>
            <p:spPr>
              <a:xfrm>
                <a:off x="1990965" y="3859876"/>
                <a:ext cx="3295326" cy="1260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MS Gothic" panose="020B0609070205080204" pitchFamily="49" charset="-128"/>
                        </a:rPr>
                        <m:t>= </m:t>
                      </m:r>
                      <m:f>
                        <m:fPr>
                          <m:ctrlPr>
                            <a:rPr lang="zh-TW" altLang="zh-TW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S Gothic" panose="020B0609070205080204" pitchFamily="49" charset="-128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MS Gothic" panose="020B0609070205080204" pitchFamily="49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MS Gothic" panose="020B0609070205080204" pitchFamily="49" charset="-128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 =1−</m:t>
                      </m:r>
                      <m:r>
                        <a:rPr lang="en-US" altLang="zh-TW" sz="28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A8CEA06-8D50-B05C-FBAA-5AB0A2853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65" y="3859876"/>
                <a:ext cx="3295326" cy="1260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13C9AC4-5F19-5ABF-1D37-518A7D289F0A}"/>
                  </a:ext>
                </a:extLst>
              </p:cNvPr>
              <p:cNvSpPr txBox="1"/>
              <p:nvPr/>
            </p:nvSpPr>
            <p:spPr>
              <a:xfrm>
                <a:off x="1990965" y="5356106"/>
                <a:ext cx="280243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S Gothic" panose="020B0609070205080204" pitchFamily="49" charset="-128"/>
                          </a:rPr>
                        </m:ctrlPr>
                      </m:sSubPr>
                      <m:e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MS Gothic" panose="020B0609070205080204" pitchFamily="49" charset="-128"/>
                          </a:rPr>
                          <m:t>𝜙</m:t>
                        </m:r>
                      </m:e>
                      <m:sub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MS Gothic" panose="020B0609070205080204" pitchFamily="49" charset="-128"/>
                          </a:rPr>
                          <m:t>2</m:t>
                        </m:r>
                      </m:sub>
                    </m:sSub>
                    <m:r>
                      <a:rPr lang="en-US" altLang="zh-TW" sz="2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i="1" kern="1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en-US" altLang="zh-TW" sz="2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zh-TW" sz="2800" kern="100" dirty="0">
                    <a:effectLst/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800" kern="100" dirty="0">
                    <a:effectLst/>
                    <a:ea typeface="Cambria Math" panose="02040503050406030204" pitchFamily="18" charset="0"/>
                    <a:cs typeface="MS Gothic" panose="020B0609070205080204" pitchFamily="49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S Gothic" panose="020B0609070205080204" pitchFamily="49" charset="-128"/>
                          </a:rPr>
                        </m:ctrlPr>
                      </m:sSubPr>
                      <m:e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MS Gothic" panose="020B0609070205080204" pitchFamily="49" charset="-128"/>
                          </a:rPr>
                          <m:t>𝜙</m:t>
                        </m:r>
                      </m:e>
                      <m:sub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MS Gothic" panose="020B0609070205080204" pitchFamily="49" charset="-128"/>
                          </a:rPr>
                          <m:t>3</m:t>
                        </m:r>
                      </m:sub>
                    </m:sSub>
                  </m:oMath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13C9AC4-5F19-5ABF-1D37-518A7D289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65" y="5356106"/>
                <a:ext cx="2802434" cy="800219"/>
              </a:xfrm>
              <a:prstGeom prst="rect">
                <a:avLst/>
              </a:prstGeom>
              <a:blipFill>
                <a:blip r:embed="rId4"/>
                <a:stretch>
                  <a:fillRect t="-7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118D2534-23EE-8081-BBBB-B1E173CD5E14}"/>
              </a:ext>
            </a:extLst>
          </p:cNvPr>
          <p:cNvSpPr txBox="1"/>
          <p:nvPr/>
        </p:nvSpPr>
        <p:spPr>
          <a:xfrm>
            <a:off x="10657776" y="5356106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-(11)</a:t>
            </a:r>
            <a:endParaRPr lang="zh-TW" altLang="en-US" sz="2800"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69B67D82-462E-B956-6E1B-C5F96448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變數代換</a:t>
            </a:r>
          </a:p>
        </p:txBody>
      </p:sp>
    </p:spTree>
    <p:extLst>
      <p:ext uri="{BB962C8B-B14F-4D97-AF65-F5344CB8AC3E}">
        <p14:creationId xmlns:p14="http://schemas.microsoft.com/office/powerpoint/2010/main" val="410858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67378E-EC53-68B5-922E-63DCDFD5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2FFB79E-C03C-0379-FF8A-6F47F4AD8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3592512"/>
            <a:ext cx="7391400" cy="933450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8C6021-ACD1-91CF-B4D9-3BB40A9A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691A9F9-46EA-F884-E7D5-1030DF7A8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431FFD-1F62-80F7-DF5F-D5B92125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483643"/>
            <a:ext cx="6057900" cy="10953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814703-4F98-E1CE-21F4-33DE56840360}"/>
              </a:ext>
            </a:extLst>
          </p:cNvPr>
          <p:cNvSpPr txBox="1"/>
          <p:nvPr/>
        </p:nvSpPr>
        <p:spPr>
          <a:xfrm>
            <a:off x="10475033" y="2483643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-(12)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B54BFE-57E9-03AD-F498-66C13B14255D}"/>
              </a:ext>
            </a:extLst>
          </p:cNvPr>
          <p:cNvSpPr txBox="1"/>
          <p:nvPr/>
        </p:nvSpPr>
        <p:spPr>
          <a:xfrm>
            <a:off x="10475032" y="2971887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-(13)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697824-ECD7-7C43-DE42-F992EA680373}"/>
              </a:ext>
            </a:extLst>
          </p:cNvPr>
          <p:cNvSpPr txBox="1"/>
          <p:nvPr/>
        </p:nvSpPr>
        <p:spPr>
          <a:xfrm>
            <a:off x="10490271" y="3797627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-(14)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752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684A-639B-1107-ED6E-52DAA22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F7F5FE-4F01-A145-0FB7-781369B2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尋找等效連桿組分析機械誤差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球形的擺線減速機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04CB1-820D-9E7C-C432-72B20D7C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2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65EF-09A2-79BD-0CE3-8F935D8D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球形的擺線減速機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5ACD26-29B0-D116-C902-12DB63540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原擺線減速機只有一個自由度，增加繞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Z</a:t>
            </a:r>
            <a:r>
              <a:rPr lang="zh-TW" altLang="en-US" dirty="0"/>
              <a:t>軸旋轉的自由度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1AD054-E522-5C16-2CBB-AD765131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2F6992-1C8A-10A3-4463-9E590CA50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18" y="2749547"/>
            <a:ext cx="5338763" cy="35171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637639-92ED-B700-7591-48989852D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914" y="5073491"/>
            <a:ext cx="1514539" cy="13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瞬心向量法</a:t>
            </a:r>
            <a:endParaRPr lang="en-US" altLang="zh-TW" dirty="0"/>
          </a:p>
          <a:p>
            <a:r>
              <a:rPr lang="zh-TW" altLang="en-US" dirty="0"/>
              <a:t>擺線減速機輪廓</a:t>
            </a:r>
            <a:endParaRPr lang="en-US" altLang="zh-TW" dirty="0"/>
          </a:p>
          <a:p>
            <a:r>
              <a:rPr lang="zh-TW" altLang="en-US" dirty="0"/>
              <a:t>未來目標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4EF32-DB89-CD2B-A76F-D7B60729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瞬心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B9AF86-AA50-6CC4-E188-7F7022154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8075"/>
          </a:xfrm>
        </p:spPr>
        <p:txBody>
          <a:bodyPr/>
          <a:lstStyle/>
          <a:p>
            <a:r>
              <a:rPr lang="zh-TW" altLang="en-US" b="0" i="0" dirty="0">
                <a:effectLst/>
                <a:latin typeface="arial" panose="020B0604020202020204" pitchFamily="34" charset="0"/>
              </a:rPr>
              <a:t>互相做相對運動的兩構件上，瞬時相對速度為零的點。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平面機構中任意兩個構件有一個瞬心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3F6084-B47D-4A87-39C6-5570D3CA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E7CEF5-6A6C-C22C-98FA-8317A7F0D127}"/>
              </a:ext>
            </a:extLst>
          </p:cNvPr>
          <p:cNvSpPr txBox="1"/>
          <p:nvPr/>
        </p:nvSpPr>
        <p:spPr>
          <a:xfrm>
            <a:off x="3155604" y="3090464"/>
            <a:ext cx="63918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旋轉對 </a:t>
            </a:r>
            <a:r>
              <a:rPr lang="en-US" altLang="zh-TW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IC</a:t>
            </a:r>
            <a:r>
              <a:rPr lang="en-US" altLang="zh-TW" sz="2800" kern="100" baseline="-25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12</a:t>
            </a:r>
            <a:r>
              <a:rPr lang="zh-TW" altLang="en-US" sz="2800" dirty="0"/>
              <a:t> </a:t>
            </a:r>
            <a:r>
              <a:rPr lang="en-US" altLang="zh-TW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IC</a:t>
            </a:r>
            <a:r>
              <a:rPr lang="en-US" altLang="zh-TW" sz="2800" kern="100" baseline="-25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13</a:t>
            </a:r>
            <a:r>
              <a:rPr lang="zh-TW" altLang="en-US" sz="2800" dirty="0"/>
              <a:t>              滑動對</a:t>
            </a:r>
            <a:r>
              <a:rPr lang="en-US" altLang="zh-TW" sz="2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IC</a:t>
            </a:r>
            <a:r>
              <a:rPr lang="en-US" altLang="zh-TW" sz="2800" kern="100" baseline="-250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23</a:t>
            </a:r>
            <a:endParaRPr lang="zh-TW" altLang="en-US" sz="2800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5E2D5D-B3AF-EFBC-F365-F9093FD4B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400" y="3599403"/>
            <a:ext cx="5443200" cy="2743200"/>
          </a:xfrm>
          <a:prstGeom prst="rect">
            <a:avLst/>
          </a:prstGeom>
        </p:spPr>
      </p:pic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4A429E23-54DF-DDAC-CD90-B12DB604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97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07F903-DA3F-F0CD-757B-F3E2AB38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三心定理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B11B3C-C000-369B-1F5F-877B06B2A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486025"/>
            <a:ext cx="7200900" cy="3629025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2D77B7-F205-AD04-2D2D-9B49742D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D923938F-68C9-0A2C-627E-A2EAAA2D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565172-12C6-0219-8D61-22DC47E8AD34}"/>
              </a:ext>
            </a:extLst>
          </p:cNvPr>
          <p:cNvSpPr txBox="1"/>
          <p:nvPr/>
        </p:nvSpPr>
        <p:spPr>
          <a:xfrm>
            <a:off x="838200" y="1875394"/>
            <a:ext cx="755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平面機構中三個桿件之間的三個瞬心在同一條直線上</a:t>
            </a:r>
          </a:p>
        </p:txBody>
      </p:sp>
    </p:spTree>
    <p:extLst>
      <p:ext uri="{BB962C8B-B14F-4D97-AF65-F5344CB8AC3E}">
        <p14:creationId xmlns:p14="http://schemas.microsoft.com/office/powerpoint/2010/main" val="157597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2F9FE-734B-ADA4-613A-4906CCB6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擺線減速機</a:t>
            </a:r>
          </a:p>
        </p:txBody>
      </p:sp>
      <p:pic>
        <p:nvPicPr>
          <p:cNvPr id="7" name="2023-10-11 03-28-46">
            <a:hlinkClick r:id="" action="ppaction://media"/>
            <a:extLst>
              <a:ext uri="{FF2B5EF4-FFF2-40B4-BE49-F238E27FC236}">
                <a16:creationId xmlns:a16="http://schemas.microsoft.com/office/drawing/2014/main" id="{3FB4E84E-AF1E-754E-09F7-3CAD269C5DB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4946" end="54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843" y="1690688"/>
            <a:ext cx="5802313" cy="4351338"/>
          </a:xfr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256D4B90-6145-0F76-9F63-9311F908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030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55B9D-4EBE-6D8C-E07F-DE41BFBE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擺線減速機</a:t>
            </a:r>
          </a:p>
        </p:txBody>
      </p:sp>
      <p:pic>
        <p:nvPicPr>
          <p:cNvPr id="4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4C501D14-AA4F-0190-5099-7B8C3C0FF14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3050" y="1690688"/>
            <a:ext cx="5802313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93E138-64D4-EDA1-9FF1-DC5BCCBC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320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E8025-8957-6AD7-A412-BC555659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零件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3E8D3-AB9B-A648-D676-2F51F4B1B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37CFD4-E8D0-54E9-F1F5-EF2498B6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A543399-27FB-202E-703C-8F2E2B1B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6" y="3428991"/>
            <a:ext cx="27" cy="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62FA2EE-6958-3628-F1BB-DA9140E1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6" y="3428991"/>
            <a:ext cx="28" cy="1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B693E3-CFFF-39F4-5748-AD09D6D1D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91" y="1977501"/>
            <a:ext cx="6340389" cy="371126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386945B-452E-8E6F-667B-B0E18D6F7293}"/>
              </a:ext>
            </a:extLst>
          </p:cNvPr>
          <p:cNvSpPr txBox="1"/>
          <p:nvPr/>
        </p:nvSpPr>
        <p:spPr>
          <a:xfrm>
            <a:off x="7117080" y="204216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/>
              <a:t>輸入軸</a:t>
            </a:r>
          </a:p>
        </p:txBody>
      </p:sp>
    </p:spTree>
    <p:extLst>
      <p:ext uri="{BB962C8B-B14F-4D97-AF65-F5344CB8AC3E}">
        <p14:creationId xmlns:p14="http://schemas.microsoft.com/office/powerpoint/2010/main" val="213174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A81E2-B57B-D017-CC99-EC46F8661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5340" y="1853472"/>
            <a:ext cx="3886200" cy="5811838"/>
          </a:xfrm>
        </p:spPr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 針輪</a:t>
            </a:r>
            <a:r>
              <a:rPr lang="en-US" altLang="zh-TW" dirty="0"/>
              <a:t>(Roller Gear)</a:t>
            </a:r>
          </a:p>
          <a:p>
            <a:pPr marL="0" indent="0">
              <a:buNone/>
            </a:pPr>
            <a:r>
              <a:rPr lang="en-US" altLang="zh-TW" dirty="0"/>
              <a:t>      (Fixed)</a:t>
            </a:r>
            <a:endParaRPr lang="zh-TW" altLang="en-US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輸入軸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擺線輪</a:t>
            </a:r>
            <a:r>
              <a:rPr lang="en-US" altLang="zh-TW" dirty="0"/>
              <a:t>(Cycloidal Plate Gear)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6971E3-F7F3-3E81-8CE4-58CB33EBD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" r="4316"/>
          <a:stretch/>
        </p:blipFill>
        <p:spPr>
          <a:xfrm>
            <a:off x="1234440" y="1464852"/>
            <a:ext cx="5354320" cy="4794458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6A34587-9496-8BE5-CFD8-7DFA219F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C1518CE7-099E-4357-A00A-76FEDE5D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D4374B-1663-F2FC-9A8A-8D5928791461}"/>
              </a:ext>
            </a:extLst>
          </p:cNvPr>
          <p:cNvSpPr txBox="1"/>
          <p:nvPr/>
        </p:nvSpPr>
        <p:spPr>
          <a:xfrm>
            <a:off x="838200" y="69541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+mj-lt"/>
                <a:ea typeface="+mj-ea"/>
                <a:cs typeface="+mj-cs"/>
              </a:rPr>
              <a:t>編號</a:t>
            </a:r>
          </a:p>
        </p:txBody>
      </p:sp>
    </p:spTree>
    <p:extLst>
      <p:ext uri="{BB962C8B-B14F-4D97-AF65-F5344CB8AC3E}">
        <p14:creationId xmlns:p14="http://schemas.microsoft.com/office/powerpoint/2010/main" val="945220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C86866-A7E8-8168-E086-0D996C40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868" y="1697037"/>
            <a:ext cx="5181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4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IC</a:t>
            </a:r>
            <a:r>
              <a:rPr lang="en-US" altLang="zh-TW" sz="4400" kern="100" baseline="-25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12</a:t>
            </a:r>
            <a:endParaRPr lang="en-US" altLang="zh-TW" sz="4400" kern="100" baseline="-25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zh-TW" altLang="zh-TW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輸入軸</a:t>
            </a: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與針輪</a:t>
            </a:r>
            <a:r>
              <a:rPr lang="en-US" altLang="zh-TW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旋轉對</a:t>
            </a:r>
            <a:endParaRPr lang="en-US" altLang="zh-TW" sz="4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4400" kern="100" baseline="-25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4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IC</a:t>
            </a:r>
            <a:r>
              <a:rPr lang="en-US" altLang="zh-TW" sz="4400" kern="100" baseline="-25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23</a:t>
            </a:r>
          </a:p>
          <a:p>
            <a:pPr marL="0" indent="0">
              <a:buNone/>
            </a:pP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zh-TW" altLang="zh-TW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輸入軸</a:t>
            </a: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與擺線輪</a:t>
            </a:r>
            <a:r>
              <a:rPr lang="en-US" altLang="zh-TW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旋轉對</a:t>
            </a:r>
            <a:endParaRPr lang="zh-TW" altLang="zh-TW" sz="4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400" kern="100" baseline="-25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4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IC</a:t>
            </a:r>
            <a:r>
              <a:rPr lang="en-US" altLang="zh-TW" sz="4400" kern="100" baseline="-25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13</a:t>
            </a:r>
          </a:p>
          <a:p>
            <a:pPr marL="0" indent="0">
              <a:buNone/>
            </a:pPr>
            <a:r>
              <a:rPr lang="zh-TW" altLang="en-US" sz="4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擺線輪</a:t>
            </a:r>
            <a:r>
              <a:rPr lang="zh-TW" altLang="en-US" sz="4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與針</a:t>
            </a:r>
            <a:r>
              <a:rPr lang="zh-TW" altLang="en-US" sz="44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輪</a:t>
            </a:r>
            <a:r>
              <a:rPr lang="en-US" altLang="zh-TW" sz="4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TW" altLang="en-US" sz="4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滑動對</a:t>
            </a:r>
            <a:endParaRPr lang="en-US" altLang="zh-TW" sz="4400" kern="100" baseline="-250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4400" kern="100" baseline="-250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4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0B445E-58A5-AB43-0E5F-36DEF78C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5" y="1395936"/>
            <a:ext cx="4699343" cy="4363676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EE7467-30CC-18C3-D85E-FDE974A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2A29AC22-85C5-F593-765D-BAE6D4E6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1AD1AF-280D-9ECF-A285-4A68433810F2}"/>
              </a:ext>
            </a:extLst>
          </p:cNvPr>
          <p:cNvSpPr txBox="1"/>
          <p:nvPr/>
        </p:nvSpPr>
        <p:spPr>
          <a:xfrm>
            <a:off x="838200" y="619622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+mj-lt"/>
                <a:ea typeface="+mj-ea"/>
                <a:cs typeface="+mj-cs"/>
              </a:rPr>
              <a:t>瞬心向量法</a:t>
            </a:r>
          </a:p>
        </p:txBody>
      </p:sp>
    </p:spTree>
    <p:extLst>
      <p:ext uri="{BB962C8B-B14F-4D97-AF65-F5344CB8AC3E}">
        <p14:creationId xmlns:p14="http://schemas.microsoft.com/office/powerpoint/2010/main" val="3745360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574</Words>
  <Application>Microsoft Office PowerPoint</Application>
  <PresentationFormat>寬螢幕</PresentationFormat>
  <Paragraphs>89</Paragraphs>
  <Slides>17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UD Digi Kyokasho NK-R</vt:lpstr>
      <vt:lpstr>新細明體</vt:lpstr>
      <vt:lpstr>Arial</vt:lpstr>
      <vt:lpstr>Arial</vt:lpstr>
      <vt:lpstr>Calibri</vt:lpstr>
      <vt:lpstr>Calibri Light</vt:lpstr>
      <vt:lpstr>Cambria Math</vt:lpstr>
      <vt:lpstr>Office 佈景主題</vt:lpstr>
      <vt:lpstr> Cycloid Reducer</vt:lpstr>
      <vt:lpstr>大綱</vt:lpstr>
      <vt:lpstr>瞬心</vt:lpstr>
      <vt:lpstr>三心定理</vt:lpstr>
      <vt:lpstr>擺線減速機</vt:lpstr>
      <vt:lpstr>擺線減速機</vt:lpstr>
      <vt:lpstr>零件</vt:lpstr>
      <vt:lpstr>PowerPoint 簡報</vt:lpstr>
      <vt:lpstr>PowerPoint 簡報</vt:lpstr>
      <vt:lpstr>PowerPoint 簡報</vt:lpstr>
      <vt:lpstr>PowerPoint 簡報</vt:lpstr>
      <vt:lpstr>座標轉換</vt:lpstr>
      <vt:lpstr>座標轉換</vt:lpstr>
      <vt:lpstr>變數代換</vt:lpstr>
      <vt:lpstr>結果</vt:lpstr>
      <vt:lpstr>未來目標</vt:lpstr>
      <vt:lpstr>球形的擺線減速機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9</cp:revision>
  <dcterms:created xsi:type="dcterms:W3CDTF">2023-10-10T19:40:22Z</dcterms:created>
  <dcterms:modified xsi:type="dcterms:W3CDTF">2023-10-11T06:48:11Z</dcterms:modified>
</cp:coreProperties>
</file>